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2" r:id="rId1"/>
  </p:sldMasterIdLst>
  <p:sldIdLst>
    <p:sldId id="256" r:id="rId2"/>
    <p:sldId id="272" r:id="rId3"/>
    <p:sldId id="257" r:id="rId4"/>
    <p:sldId id="258" r:id="rId5"/>
    <p:sldId id="273" r:id="rId6"/>
    <p:sldId id="274" r:id="rId7"/>
    <p:sldId id="268" r:id="rId8"/>
    <p:sldId id="275" r:id="rId9"/>
    <p:sldId id="259" r:id="rId10"/>
    <p:sldId id="260" r:id="rId11"/>
    <p:sldId id="261" r:id="rId12"/>
    <p:sldId id="262" r:id="rId13"/>
    <p:sldId id="263" r:id="rId14"/>
    <p:sldId id="271" r:id="rId15"/>
    <p:sldId id="267" r:id="rId16"/>
    <p:sldId id="264" r:id="rId17"/>
    <p:sldId id="276" r:id="rId18"/>
    <p:sldId id="265" r:id="rId19"/>
    <p:sldId id="277" r:id="rId20"/>
    <p:sldId id="278" r:id="rId21"/>
    <p:sldId id="280" r:id="rId22"/>
    <p:sldId id="269" r:id="rId23"/>
    <p:sldId id="270" r:id="rId24"/>
    <p:sldId id="281" r:id="rId25"/>
    <p:sldId id="283" r:id="rId26"/>
    <p:sldId id="282"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69" d="100"/>
          <a:sy n="69" d="100"/>
        </p:scale>
        <p:origin x="-1376"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1" Type="http://schemas.openxmlformats.org/officeDocument/2006/relationships/theme" Target="theme/theme1.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printerSettings" Target="printerSettings/printerSettings1.bin"/><Relationship Id="rId26" Type="http://schemas.openxmlformats.org/officeDocument/2006/relationships/slide" Target="slides/slide25.xml"/><Relationship Id="rId30" Type="http://schemas.openxmlformats.org/officeDocument/2006/relationships/viewProps" Target="viewProps.xml"/><Relationship Id="rId11" Type="http://schemas.openxmlformats.org/officeDocument/2006/relationships/slide" Target="slides/slide10.xml"/><Relationship Id="rId29" Type="http://schemas.openxmlformats.org/officeDocument/2006/relationships/presProps" Target="presProps.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EAADFE2A-5986-8943-AAFB-EC26784C3035}" type="datetimeFigureOut">
              <a:rPr lang="en-US" smtClean="0"/>
              <a:t>11/3/11</a:t>
            </a:fld>
            <a:endParaRPr lang="en-US"/>
          </a:p>
        </p:txBody>
      </p:sp>
      <p:sp>
        <p:nvSpPr>
          <p:cNvPr id="16" name="Slide Number Placeholder 15"/>
          <p:cNvSpPr>
            <a:spLocks noGrp="1"/>
          </p:cNvSpPr>
          <p:nvPr>
            <p:ph type="sldNum" sz="quarter" idx="11"/>
          </p:nvPr>
        </p:nvSpPr>
        <p:spPr/>
        <p:txBody>
          <a:bodyPr/>
          <a:lstStyle/>
          <a:p>
            <a:fld id="{8C6153DE-721D-8B44-83EE-F8040AD897FA}"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ADFE2A-5986-8943-AAFB-EC26784C3035}" type="datetimeFigureOut">
              <a:rPr lang="en-US" smtClean="0"/>
              <a:t>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6153DE-721D-8B44-83EE-F8040AD897F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ADFE2A-5986-8943-AAFB-EC26784C3035}" type="datetimeFigureOut">
              <a:rPr lang="en-US" smtClean="0"/>
              <a:t>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6153DE-721D-8B44-83EE-F8040AD897F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EAADFE2A-5986-8943-AAFB-EC26784C3035}" type="datetimeFigureOut">
              <a:rPr lang="en-US" smtClean="0"/>
              <a:t>11/3/11</a:t>
            </a:fld>
            <a:endParaRPr lang="en-US"/>
          </a:p>
        </p:txBody>
      </p:sp>
      <p:sp>
        <p:nvSpPr>
          <p:cNvPr id="15" name="Slide Number Placeholder 14"/>
          <p:cNvSpPr>
            <a:spLocks noGrp="1"/>
          </p:cNvSpPr>
          <p:nvPr>
            <p:ph type="sldNum" sz="quarter" idx="15"/>
          </p:nvPr>
        </p:nvSpPr>
        <p:spPr/>
        <p:txBody>
          <a:bodyPr/>
          <a:lstStyle>
            <a:lvl1pPr algn="ctr">
              <a:defRPr/>
            </a:lvl1pPr>
          </a:lstStyle>
          <a:p>
            <a:fld id="{8C6153DE-721D-8B44-83EE-F8040AD897FA}" type="slidenum">
              <a:rPr lang="en-US" smtClean="0"/>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AADFE2A-5986-8943-AAFB-EC26784C3035}" type="datetimeFigureOut">
              <a:rPr lang="en-US" smtClean="0"/>
              <a:t>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6153DE-721D-8B44-83EE-F8040AD897FA}" type="slidenum">
              <a:rPr lang="en-US" smtClean="0"/>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AADFE2A-5986-8943-AAFB-EC26784C3035}" type="datetimeFigureOut">
              <a:rPr lang="en-US" smtClean="0"/>
              <a:t>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6153DE-721D-8B44-83EE-F8040AD897FA}"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8C6153DE-721D-8B44-83EE-F8040AD897FA}" type="slidenum">
              <a:rPr lang="en-US" smtClean="0"/>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EAADFE2A-5986-8943-AAFB-EC26784C3035}" type="datetimeFigureOut">
              <a:rPr lang="en-US" smtClean="0"/>
              <a:t>11/3/11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AADFE2A-5986-8943-AAFB-EC26784C3035}" type="datetimeFigureOut">
              <a:rPr lang="en-US" smtClean="0"/>
              <a:t>11/3/11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6153DE-721D-8B44-83EE-F8040AD897FA}"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ADFE2A-5986-8943-AAFB-EC26784C3035}" type="datetimeFigureOut">
              <a:rPr lang="en-US" smtClean="0"/>
              <a:t>11/3/11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6153DE-721D-8B44-83EE-F8040AD897F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EAADFE2A-5986-8943-AAFB-EC26784C3035}" type="datetimeFigureOut">
              <a:rPr lang="en-US" smtClean="0"/>
              <a:t>11/3/11</a:t>
            </a:fld>
            <a:endParaRPr lang="en-US"/>
          </a:p>
        </p:txBody>
      </p:sp>
      <p:sp>
        <p:nvSpPr>
          <p:cNvPr id="9" name="Slide Number Placeholder 8"/>
          <p:cNvSpPr>
            <a:spLocks noGrp="1"/>
          </p:cNvSpPr>
          <p:nvPr>
            <p:ph type="sldNum" sz="quarter" idx="15"/>
          </p:nvPr>
        </p:nvSpPr>
        <p:spPr/>
        <p:txBody>
          <a:bodyPr/>
          <a:lstStyle/>
          <a:p>
            <a:fld id="{8C6153DE-721D-8B44-83EE-F8040AD897FA}" type="slidenum">
              <a:rPr lang="en-US" smtClean="0"/>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EAADFE2A-5986-8943-AAFB-EC26784C3035}" type="datetimeFigureOut">
              <a:rPr lang="en-US" smtClean="0"/>
              <a:t>11/3/11</a:t>
            </a:fld>
            <a:endParaRPr lang="en-US"/>
          </a:p>
        </p:txBody>
      </p:sp>
      <p:sp>
        <p:nvSpPr>
          <p:cNvPr id="9" name="Slide Number Placeholder 8"/>
          <p:cNvSpPr>
            <a:spLocks noGrp="1"/>
          </p:cNvSpPr>
          <p:nvPr>
            <p:ph type="sldNum" sz="quarter" idx="11"/>
          </p:nvPr>
        </p:nvSpPr>
        <p:spPr/>
        <p:txBody>
          <a:bodyPr/>
          <a:lstStyle/>
          <a:p>
            <a:fld id="{8C6153DE-721D-8B44-83EE-F8040AD897FA}"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EAADFE2A-5986-8943-AAFB-EC26784C3035}" type="datetimeFigureOut">
              <a:rPr lang="en-US" smtClean="0"/>
              <a:t>11/3/11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8C6153DE-721D-8B44-83EE-F8040AD897FA}" type="slidenum">
              <a:rPr lang="en-US" smtClean="0"/>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sp>
        <p:nvSpPr>
          <p:cNvPr id="2" name="Title 1"/>
          <p:cNvSpPr>
            <a:spLocks noGrp="1"/>
          </p:cNvSpPr>
          <p:nvPr>
            <p:ph type="ctrTitle"/>
          </p:nvPr>
        </p:nvSpPr>
        <p:spPr/>
        <p:txBody>
          <a:bodyPr/>
          <a:lstStyle/>
          <a:p>
            <a:r>
              <a:rPr lang="en-US" dirty="0" smtClean="0"/>
              <a:t>The Holocaust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Jews are defined as the “other” through legalized discrimination. </a:t>
            </a:r>
          </a:p>
          <a:p>
            <a:pPr>
              <a:buNone/>
            </a:pPr>
            <a:endParaRPr lang="en-US" dirty="0" smtClean="0"/>
          </a:p>
          <a:p>
            <a:r>
              <a:rPr lang="en-US" dirty="0" smtClean="0"/>
              <a:t>How did the Nazis define Jews as different and inferior? What examples have we already learned about in this class? </a:t>
            </a:r>
          </a:p>
          <a:p>
            <a:endParaRPr lang="en-US" dirty="0" smtClean="0"/>
          </a:p>
          <a:p>
            <a:r>
              <a:rPr lang="en-US" dirty="0" smtClean="0"/>
              <a:t>Why do we sometimes label groups as “other” or different than ourselves? </a:t>
            </a:r>
          </a:p>
          <a:p>
            <a:endParaRPr lang="en-US" dirty="0"/>
          </a:p>
        </p:txBody>
      </p:sp>
      <p:sp>
        <p:nvSpPr>
          <p:cNvPr id="3" name="Title 2"/>
          <p:cNvSpPr>
            <a:spLocks noGrp="1"/>
          </p:cNvSpPr>
          <p:nvPr>
            <p:ph type="title"/>
          </p:nvPr>
        </p:nvSpPr>
        <p:spPr/>
        <p:txBody>
          <a:bodyPr/>
          <a:lstStyle/>
          <a:p>
            <a:r>
              <a:rPr lang="en-US" dirty="0" smtClean="0"/>
              <a:t>Definition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Once individuals are labeled as Jews, they are separated from mainstream society. </a:t>
            </a:r>
          </a:p>
          <a:p>
            <a:endParaRPr lang="en-US" dirty="0" smtClean="0"/>
          </a:p>
          <a:p>
            <a:r>
              <a:rPr lang="en-US" dirty="0" smtClean="0"/>
              <a:t>How did the Nazis isolate Jews? </a:t>
            </a:r>
          </a:p>
          <a:p>
            <a:endParaRPr lang="en-US" dirty="0" smtClean="0"/>
          </a:p>
          <a:p>
            <a:r>
              <a:rPr lang="en-US" dirty="0" smtClean="0"/>
              <a:t>Why do we sometimes isolate or segregate groups we label as different from ourselves? </a:t>
            </a:r>
          </a:p>
        </p:txBody>
      </p:sp>
      <p:sp>
        <p:nvSpPr>
          <p:cNvPr id="3" name="Title 2"/>
          <p:cNvSpPr>
            <a:spLocks noGrp="1"/>
          </p:cNvSpPr>
          <p:nvPr>
            <p:ph type="title"/>
          </p:nvPr>
        </p:nvSpPr>
        <p:spPr/>
        <p:txBody>
          <a:bodyPr/>
          <a:lstStyle/>
          <a:p>
            <a:r>
              <a:rPr lang="en-US" dirty="0" smtClean="0"/>
              <a:t>Isolation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Jews are encouraged to leave Germany and German-occupied countries. </a:t>
            </a:r>
          </a:p>
          <a:p>
            <a:endParaRPr lang="en-US" dirty="0" smtClean="0"/>
          </a:p>
          <a:p>
            <a:r>
              <a:rPr lang="en-US" dirty="0" smtClean="0"/>
              <a:t>How did the Nazis encourage Jews to leave?</a:t>
            </a:r>
          </a:p>
          <a:p>
            <a:pPr>
              <a:buNone/>
            </a:pPr>
            <a:endParaRPr lang="en-US" dirty="0" smtClean="0"/>
          </a:p>
        </p:txBody>
      </p:sp>
      <p:sp>
        <p:nvSpPr>
          <p:cNvPr id="3" name="Title 2"/>
          <p:cNvSpPr>
            <a:spLocks noGrp="1"/>
          </p:cNvSpPr>
          <p:nvPr>
            <p:ph type="title"/>
          </p:nvPr>
        </p:nvSpPr>
        <p:spPr/>
        <p:txBody>
          <a:bodyPr/>
          <a:lstStyle/>
          <a:p>
            <a:r>
              <a:rPr lang="en-US" dirty="0" smtClean="0"/>
              <a:t>Emigration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Jews are forcibly removed to segregated sections of Eastern European cities called ghettos.</a:t>
            </a:r>
          </a:p>
          <a:p>
            <a:endParaRPr lang="en-US" dirty="0" smtClean="0"/>
          </a:p>
          <a:p>
            <a:r>
              <a:rPr lang="en-US" dirty="0" smtClean="0"/>
              <a:t>What are ghettos? What were the conditions like in these ghettos? </a:t>
            </a:r>
          </a:p>
          <a:p>
            <a:endParaRPr lang="en-US" dirty="0" smtClean="0"/>
          </a:p>
          <a:p>
            <a:endParaRPr lang="en-US" dirty="0"/>
          </a:p>
        </p:txBody>
      </p:sp>
      <p:sp>
        <p:nvSpPr>
          <p:cNvPr id="3" name="Title 2"/>
          <p:cNvSpPr>
            <a:spLocks noGrp="1"/>
          </p:cNvSpPr>
          <p:nvPr>
            <p:ph type="title"/>
          </p:nvPr>
        </p:nvSpPr>
        <p:spPr/>
        <p:txBody>
          <a:bodyPr/>
          <a:lstStyle/>
          <a:p>
            <a:r>
              <a:rPr lang="en-US" dirty="0" err="1" smtClean="0"/>
              <a:t>Ghettoization</a:t>
            </a:r>
            <a:r>
              <a:rPr lang="en-US" dirty="0" smtClean="0"/>
              <a:t>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Killings begin (1939-1942):</a:t>
            </a:r>
          </a:p>
          <a:p>
            <a:pPr lvl="1"/>
            <a:r>
              <a:rPr lang="en-US" dirty="0" err="1" smtClean="0"/>
              <a:t>Einsatzgruppen</a:t>
            </a:r>
            <a:r>
              <a:rPr lang="en-US" dirty="0" smtClean="0"/>
              <a:t> (“mobile killing units”): 1 million </a:t>
            </a:r>
          </a:p>
          <a:p>
            <a:pPr lvl="1"/>
            <a:r>
              <a:rPr lang="en-US" dirty="0" smtClean="0"/>
              <a:t>Mass shootings in villages </a:t>
            </a:r>
          </a:p>
          <a:p>
            <a:pPr lvl="1"/>
            <a:r>
              <a:rPr lang="en-US" dirty="0" smtClean="0"/>
              <a:t>Led by Heinrich Himmler of the Gestapo </a:t>
            </a:r>
          </a:p>
          <a:p>
            <a:pPr lvl="1"/>
            <a:r>
              <a:rPr lang="en-US" dirty="0" smtClean="0"/>
              <a:t>Psychological effects/not “efficient” enough </a:t>
            </a:r>
          </a:p>
          <a:p>
            <a:pPr lvl="1"/>
            <a:r>
              <a:rPr lang="en-US" dirty="0" smtClean="0"/>
              <a:t>Read pg. 245</a:t>
            </a:r>
          </a:p>
          <a:p>
            <a:endParaRPr lang="en-US" dirty="0" smtClean="0"/>
          </a:p>
          <a:p>
            <a:r>
              <a:rPr lang="en-US" dirty="0" err="1" smtClean="0"/>
              <a:t>Wannsee</a:t>
            </a:r>
            <a:r>
              <a:rPr lang="en-US" dirty="0" smtClean="0"/>
              <a:t> Conference (Jan. 1942): </a:t>
            </a:r>
          </a:p>
          <a:p>
            <a:pPr lvl="1"/>
            <a:r>
              <a:rPr lang="en-US" dirty="0" smtClean="0"/>
              <a:t>Plan for the “Final Solution of the Jewish Question”</a:t>
            </a:r>
          </a:p>
          <a:p>
            <a:pPr lvl="1"/>
            <a:r>
              <a:rPr lang="en-US" dirty="0" smtClean="0"/>
              <a:t>Mass murder of Europe’s 9 million Jews </a:t>
            </a:r>
          </a:p>
          <a:p>
            <a:pPr lvl="1"/>
            <a:endParaRPr lang="en-US" dirty="0" smtClean="0"/>
          </a:p>
        </p:txBody>
      </p:sp>
      <p:sp>
        <p:nvSpPr>
          <p:cNvPr id="3" name="Title 2"/>
          <p:cNvSpPr>
            <a:spLocks noGrp="1"/>
          </p:cNvSpPr>
          <p:nvPr>
            <p:ph type="title"/>
          </p:nvPr>
        </p:nvSpPr>
        <p:spPr/>
        <p:txBody>
          <a:bodyPr>
            <a:normAutofit fontScale="90000"/>
          </a:bodyPr>
          <a:lstStyle/>
          <a:p>
            <a:r>
              <a:rPr lang="en-US" dirty="0" smtClean="0"/>
              <a:t>Shift to bureaucratic, systematic murder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Identify a time when you went out of your way to help someone else. What were the consequences of your actions for you and others?</a:t>
            </a:r>
          </a:p>
          <a:p>
            <a:endParaRPr lang="en-US" dirty="0" smtClean="0"/>
          </a:p>
          <a:p>
            <a:r>
              <a:rPr lang="en-US" dirty="0" smtClean="0"/>
              <a:t>Identify a situation when you knew something was wrong or unfair, but you did not intervene to improve the situation. What were the consequences of your actions for you and others? </a:t>
            </a:r>
          </a:p>
          <a:p>
            <a:endParaRPr lang="en-US" dirty="0" smtClean="0"/>
          </a:p>
          <a:p>
            <a:r>
              <a:rPr lang="en-US" dirty="0" smtClean="0"/>
              <a:t>What made you act differently in these two situations? </a:t>
            </a:r>
            <a:endParaRPr lang="en-US" dirty="0"/>
          </a:p>
        </p:txBody>
      </p:sp>
      <p:sp>
        <p:nvSpPr>
          <p:cNvPr id="3" name="Title 2"/>
          <p:cNvSpPr>
            <a:spLocks noGrp="1"/>
          </p:cNvSpPr>
          <p:nvPr>
            <p:ph type="title"/>
          </p:nvPr>
        </p:nvSpPr>
        <p:spPr/>
        <p:txBody>
          <a:bodyPr/>
          <a:lstStyle/>
          <a:p>
            <a:r>
              <a:rPr lang="en-US" dirty="0" smtClean="0"/>
              <a:t>Journal #32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Jews are transported from ghettos to concentration camps and death camps. </a:t>
            </a:r>
          </a:p>
          <a:p>
            <a:endParaRPr lang="en-US" dirty="0" smtClean="0"/>
          </a:p>
          <a:p>
            <a:r>
              <a:rPr lang="en-US" dirty="0" smtClean="0"/>
              <a:t>What is a concentration camp? What is a death camp? Who was affected by these camps?</a:t>
            </a:r>
          </a:p>
          <a:p>
            <a:endParaRPr lang="en-US" dirty="0" smtClean="0"/>
          </a:p>
          <a:p>
            <a:r>
              <a:rPr lang="en-US" dirty="0" smtClean="0"/>
              <a:t>Read pgs. 244, 246, and 253. </a:t>
            </a:r>
          </a:p>
          <a:p>
            <a:endParaRPr lang="en-US" dirty="0" smtClean="0"/>
          </a:p>
          <a:p>
            <a:endParaRPr lang="en-US" dirty="0"/>
          </a:p>
        </p:txBody>
      </p:sp>
      <p:sp>
        <p:nvSpPr>
          <p:cNvPr id="3" name="Title 2"/>
          <p:cNvSpPr>
            <a:spLocks noGrp="1"/>
          </p:cNvSpPr>
          <p:nvPr>
            <p:ph type="title"/>
          </p:nvPr>
        </p:nvSpPr>
        <p:spPr/>
        <p:txBody>
          <a:bodyPr/>
          <a:lstStyle/>
          <a:p>
            <a:r>
              <a:rPr lang="en-US" dirty="0" smtClean="0"/>
              <a:t>Deportation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Goals: Isolation, degradation, slave labor </a:t>
            </a:r>
          </a:p>
          <a:p>
            <a:endParaRPr lang="en-US" dirty="0" smtClean="0"/>
          </a:p>
          <a:p>
            <a:r>
              <a:rPr lang="en-US" dirty="0" smtClean="0"/>
              <a:t>1</a:t>
            </a:r>
            <a:r>
              <a:rPr lang="en-US" baseline="30000" dirty="0" smtClean="0"/>
              <a:t>st</a:t>
            </a:r>
            <a:r>
              <a:rPr lang="en-US" dirty="0" smtClean="0"/>
              <a:t> camp (1933): Dachau, for political prisoners (opponents of the Nazi Party, communists, “enemies of the state”)</a:t>
            </a:r>
          </a:p>
          <a:p>
            <a:endParaRPr lang="en-US" dirty="0" smtClean="0"/>
          </a:p>
          <a:p>
            <a:r>
              <a:rPr lang="en-US" dirty="0" smtClean="0"/>
              <a:t>Types of camps:</a:t>
            </a:r>
          </a:p>
          <a:p>
            <a:pPr lvl="1"/>
            <a:r>
              <a:rPr lang="en-US" dirty="0" smtClean="0"/>
              <a:t>Work camps </a:t>
            </a:r>
          </a:p>
          <a:p>
            <a:pPr lvl="1"/>
            <a:r>
              <a:rPr lang="en-US" dirty="0" smtClean="0"/>
              <a:t>Death (extermination) camps: Auschwitz, Treblinka </a:t>
            </a:r>
          </a:p>
          <a:p>
            <a:pPr lvl="1"/>
            <a:endParaRPr lang="en-US" dirty="0" smtClean="0"/>
          </a:p>
          <a:p>
            <a:r>
              <a:rPr lang="en-US" dirty="0" smtClean="0"/>
              <a:t>Look at the map of camps. Where are they located? </a:t>
            </a:r>
          </a:p>
          <a:p>
            <a:endParaRPr lang="en-US" dirty="0" smtClean="0"/>
          </a:p>
          <a:p>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dirty="0" smtClean="0"/>
              <a:t>The camps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Look at the map on pg. 243. </a:t>
            </a:r>
          </a:p>
          <a:p>
            <a:r>
              <a:rPr lang="en-US" dirty="0" smtClean="0"/>
              <a:t>Where were the most victims murdered? The fewest?</a:t>
            </a:r>
          </a:p>
          <a:p>
            <a:endParaRPr lang="en-US" dirty="0" smtClean="0"/>
          </a:p>
          <a:p>
            <a:r>
              <a:rPr lang="en-US" dirty="0" smtClean="0"/>
              <a:t>Read pgs. 248 and 249. </a:t>
            </a:r>
          </a:p>
          <a:p>
            <a:endParaRPr lang="en-US" dirty="0" smtClean="0"/>
          </a:p>
          <a:p>
            <a:endParaRPr lang="en-US" dirty="0"/>
          </a:p>
        </p:txBody>
      </p:sp>
      <p:sp>
        <p:nvSpPr>
          <p:cNvPr id="3" name="Title 2"/>
          <p:cNvSpPr>
            <a:spLocks noGrp="1"/>
          </p:cNvSpPr>
          <p:nvPr>
            <p:ph type="title"/>
          </p:nvPr>
        </p:nvSpPr>
        <p:spPr/>
        <p:txBody>
          <a:bodyPr/>
          <a:lstStyle/>
          <a:p>
            <a:r>
              <a:rPr lang="en-US" dirty="0" smtClean="0"/>
              <a:t>Mass Murder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Jewish partisans and guerrilla warfare in Poland</a:t>
            </a:r>
          </a:p>
          <a:p>
            <a:r>
              <a:rPr lang="en-US" dirty="0" smtClean="0"/>
              <a:t>Warsaw ghetto uprising and Treblinka escape </a:t>
            </a:r>
          </a:p>
          <a:p>
            <a:r>
              <a:rPr lang="en-US" dirty="0" smtClean="0"/>
              <a:t>Other forms of resistance:</a:t>
            </a:r>
          </a:p>
          <a:p>
            <a:pPr lvl="2"/>
            <a:r>
              <a:rPr lang="en-US" dirty="0" smtClean="0"/>
              <a:t>Sabotage of weapons</a:t>
            </a:r>
          </a:p>
          <a:p>
            <a:pPr lvl="2"/>
            <a:r>
              <a:rPr lang="en-US" dirty="0" smtClean="0"/>
              <a:t>School</a:t>
            </a:r>
          </a:p>
          <a:p>
            <a:pPr lvl="2"/>
            <a:r>
              <a:rPr lang="en-US" dirty="0" smtClean="0"/>
              <a:t>Prayer </a:t>
            </a:r>
          </a:p>
          <a:p>
            <a:r>
              <a:rPr lang="en-US" dirty="0" smtClean="0"/>
              <a:t>“The question is not why all the Jews did not fight, but how so many of them did. Tormented, beaten, starved, where did they find the strength—spiritual and physical—to resist?” </a:t>
            </a:r>
            <a:r>
              <a:rPr lang="en-US" dirty="0" err="1" smtClean="0"/>
              <a:t>Elie</a:t>
            </a:r>
            <a:r>
              <a:rPr lang="en-US" dirty="0" smtClean="0"/>
              <a:t> Wiesel </a:t>
            </a:r>
            <a:endParaRPr lang="en-US" dirty="0"/>
          </a:p>
        </p:txBody>
      </p:sp>
      <p:sp>
        <p:nvSpPr>
          <p:cNvPr id="3" name="Title 2"/>
          <p:cNvSpPr>
            <a:spLocks noGrp="1"/>
          </p:cNvSpPr>
          <p:nvPr>
            <p:ph type="title"/>
          </p:nvPr>
        </p:nvSpPr>
        <p:spPr/>
        <p:txBody>
          <a:bodyPr/>
          <a:lstStyle/>
          <a:p>
            <a:r>
              <a:rPr lang="en-US" dirty="0" smtClean="0"/>
              <a:t>Resistance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Read the poem and answer the questions on your sheet. </a:t>
            </a:r>
            <a:endParaRPr lang="en-US" dirty="0"/>
          </a:p>
        </p:txBody>
      </p:sp>
      <p:sp>
        <p:nvSpPr>
          <p:cNvPr id="3" name="Title 2"/>
          <p:cNvSpPr>
            <a:spLocks noGrp="1"/>
          </p:cNvSpPr>
          <p:nvPr>
            <p:ph type="title"/>
          </p:nvPr>
        </p:nvSpPr>
        <p:spPr/>
        <p:txBody>
          <a:bodyPr/>
          <a:lstStyle/>
          <a:p>
            <a:r>
              <a:rPr lang="en-US" dirty="0" smtClean="0"/>
              <a:t>Journal #31</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How did individuals, groups, and nations respond to information about persecution of the Jews and others by the Nazis? What were the consequences for action? For inaction?</a:t>
            </a:r>
          </a:p>
          <a:p>
            <a:endParaRPr lang="en-US" dirty="0" smtClean="0"/>
          </a:p>
          <a:p>
            <a:endParaRPr lang="en-US" dirty="0" smtClean="0"/>
          </a:p>
          <a:p>
            <a:r>
              <a:rPr lang="en-US" dirty="0" smtClean="0"/>
              <a:t>What can be learned from this that can help guide decision-making in times of conflict? </a:t>
            </a:r>
            <a:endParaRPr lang="en-US" dirty="0"/>
          </a:p>
        </p:txBody>
      </p:sp>
      <p:sp>
        <p:nvSpPr>
          <p:cNvPr id="3" name="Title 2"/>
          <p:cNvSpPr>
            <a:spLocks noGrp="1"/>
          </p:cNvSpPr>
          <p:nvPr>
            <p:ph type="title"/>
          </p:nvPr>
        </p:nvSpPr>
        <p:spPr/>
        <p:txBody>
          <a:bodyPr/>
          <a:lstStyle/>
          <a:p>
            <a:r>
              <a:rPr lang="en-US" dirty="0" smtClean="0"/>
              <a:t>Essential Questions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Significant choices made in the story </a:t>
            </a:r>
          </a:p>
          <a:p>
            <a:r>
              <a:rPr lang="en-US" dirty="0" smtClean="0"/>
              <a:t>How does the individual, group, or nation explain their choices?</a:t>
            </a:r>
          </a:p>
          <a:p>
            <a:r>
              <a:rPr lang="en-US" dirty="0" smtClean="0"/>
              <a:t>What are the consequences of their actions?</a:t>
            </a:r>
          </a:p>
          <a:p>
            <a:r>
              <a:rPr lang="en-US" dirty="0" smtClean="0"/>
              <a:t>To whom did they feel responsible? </a:t>
            </a:r>
            <a:endParaRPr lang="en-US" dirty="0"/>
          </a:p>
        </p:txBody>
      </p:sp>
      <p:sp>
        <p:nvSpPr>
          <p:cNvPr id="3" name="Title 2"/>
          <p:cNvSpPr>
            <a:spLocks noGrp="1"/>
          </p:cNvSpPr>
          <p:nvPr>
            <p:ph type="title"/>
          </p:nvPr>
        </p:nvSpPr>
        <p:spPr/>
        <p:txBody>
          <a:bodyPr/>
          <a:lstStyle/>
          <a:p>
            <a:r>
              <a:rPr lang="en-US" dirty="0" smtClean="0"/>
              <a:t>For your reading, think about:</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Identify a time when someone wronged you or someone you care about. It might be a situation in which you or someone you love was treated unfairly, or it might be an accident. After this event, what would have needed to happen for “justice to be served”?</a:t>
            </a:r>
          </a:p>
          <a:p>
            <a:pPr>
              <a:buNone/>
            </a:pPr>
            <a:endParaRPr lang="en-US" dirty="0" smtClean="0"/>
          </a:p>
        </p:txBody>
      </p:sp>
      <p:sp>
        <p:nvSpPr>
          <p:cNvPr id="3" name="Title 2"/>
          <p:cNvSpPr>
            <a:spLocks noGrp="1"/>
          </p:cNvSpPr>
          <p:nvPr>
            <p:ph type="title"/>
          </p:nvPr>
        </p:nvSpPr>
        <p:spPr/>
        <p:txBody>
          <a:bodyPr/>
          <a:lstStyle/>
          <a:p>
            <a:r>
              <a:rPr lang="en-US" dirty="0" smtClean="0"/>
              <a:t>Journal #33</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What does justice look like after a horrible event like the Holocaust? </a:t>
            </a:r>
          </a:p>
          <a:p>
            <a:endParaRPr lang="en-US" dirty="0" smtClean="0"/>
          </a:p>
          <a:p>
            <a:r>
              <a:rPr lang="en-US" dirty="0" smtClean="0"/>
              <a:t>Nuremberg Trials: 1945-1949 </a:t>
            </a:r>
          </a:p>
          <a:p>
            <a:pPr lvl="1"/>
            <a:r>
              <a:rPr lang="en-US" dirty="0" smtClean="0"/>
              <a:t>13 trials of 199 individuals </a:t>
            </a:r>
          </a:p>
          <a:p>
            <a:pPr lvl="1"/>
            <a:r>
              <a:rPr lang="en-US" dirty="0" smtClean="0"/>
              <a:t>1</a:t>
            </a:r>
            <a:r>
              <a:rPr lang="en-US" baseline="30000" dirty="0" smtClean="0"/>
              <a:t>st</a:t>
            </a:r>
            <a:r>
              <a:rPr lang="en-US" dirty="0" smtClean="0"/>
              <a:t> trial: Britain, France, US, and the USSR charged  24 Nazis for war crimes and crimes against humanity </a:t>
            </a:r>
          </a:p>
          <a:p>
            <a:pPr lvl="1"/>
            <a:r>
              <a:rPr lang="en-US" dirty="0" smtClean="0"/>
              <a:t>Used the rule of law to show that these crimes would not be tolerated </a:t>
            </a:r>
            <a:endParaRPr lang="en-US" dirty="0"/>
          </a:p>
        </p:txBody>
      </p:sp>
      <p:sp>
        <p:nvSpPr>
          <p:cNvPr id="3" name="Title 2"/>
          <p:cNvSpPr>
            <a:spLocks noGrp="1"/>
          </p:cNvSpPr>
          <p:nvPr>
            <p:ph type="title"/>
          </p:nvPr>
        </p:nvSpPr>
        <p:spPr/>
        <p:txBody>
          <a:bodyPr/>
          <a:lstStyle/>
          <a:p>
            <a:r>
              <a:rPr lang="en-US" dirty="0" smtClean="0"/>
              <a:t>Aftermath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Of the 8,000 personnel who worked at Auschwitz, less than 10% ever went to trial. </a:t>
            </a:r>
            <a:endParaRPr lang="en-US" dirty="0"/>
          </a:p>
        </p:txBody>
      </p:sp>
      <p:sp>
        <p:nvSpPr>
          <p:cNvPr id="3" name="Title 2"/>
          <p:cNvSpPr>
            <a:spLocks noGrp="1"/>
          </p:cNvSpPr>
          <p:nvPr>
            <p:ph type="title"/>
          </p:nvPr>
        </p:nvSpPr>
        <p:spPr/>
        <p:txBody>
          <a:bodyPr/>
          <a:lstStyle/>
          <a:p>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nuremberg_defendants.jpg"/>
          <p:cNvPicPr>
            <a:picLocks noGrp="1" noChangeAspect="1"/>
          </p:cNvPicPr>
          <p:nvPr>
            <p:ph idx="1"/>
          </p:nvPr>
        </p:nvPicPr>
        <p:blipFill>
          <a:blip r:embed="rId2"/>
          <a:srcRect l="-17125" r="-17125"/>
          <a:stretch>
            <a:fillRect/>
          </a:stretch>
        </p:blipFill>
        <p:spPr/>
      </p:pic>
      <p:sp>
        <p:nvSpPr>
          <p:cNvPr id="3" name="Title 2"/>
          <p:cNvSpPr>
            <a:spLocks noGrp="1"/>
          </p:cNvSpPr>
          <p:nvPr>
            <p:ph type="title"/>
          </p:nvPr>
        </p:nvSpPr>
        <p:spPr/>
        <p:txBody>
          <a:bodyPr/>
          <a:lstStyle/>
          <a:p>
            <a:r>
              <a:rPr lang="en-US" dirty="0" smtClean="0"/>
              <a:t>Nuremberg Defendants </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Justice is…</a:t>
            </a:r>
          </a:p>
          <a:p>
            <a:endParaRPr lang="en-US" dirty="0" smtClean="0"/>
          </a:p>
          <a:p>
            <a:r>
              <a:rPr lang="en-US" dirty="0" smtClean="0"/>
              <a:t>Was justice achieved after the Holocaust? </a:t>
            </a:r>
            <a:endParaRPr lang="en-US" dirty="0"/>
          </a:p>
        </p:txBody>
      </p:sp>
      <p:sp>
        <p:nvSpPr>
          <p:cNvPr id="3" name="Title 2"/>
          <p:cNvSpPr>
            <a:spLocks noGrp="1"/>
          </p:cNvSpPr>
          <p:nvPr>
            <p:ph type="title"/>
          </p:nvPr>
        </p:nvSpPr>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Holocaust: A genocide in which the Nazis organized and carried out the murder of 6 million Jews and at least 5 million others </a:t>
            </a:r>
          </a:p>
          <a:p>
            <a:pPr lvl="1"/>
            <a:r>
              <a:rPr lang="en-US" dirty="0" smtClean="0"/>
              <a:t>Word means “complete destruction by burning” </a:t>
            </a:r>
          </a:p>
          <a:p>
            <a:pPr lvl="1"/>
            <a:r>
              <a:rPr lang="en-US" dirty="0" smtClean="0"/>
              <a:t>2/3rds of Europe’s Jewish population were murdered </a:t>
            </a:r>
          </a:p>
          <a:p>
            <a:endParaRPr lang="en-US" dirty="0" smtClean="0"/>
          </a:p>
          <a:p>
            <a:r>
              <a:rPr lang="en-US" dirty="0" smtClean="0"/>
              <a:t>Genocide: Acts committed with the intent to destroy an ethnic, racial, national, or religious group. </a:t>
            </a:r>
            <a:endParaRPr lang="en-US" dirty="0"/>
          </a:p>
        </p:txBody>
      </p:sp>
      <p:sp>
        <p:nvSpPr>
          <p:cNvPr id="3" name="Title 2"/>
          <p:cNvSpPr>
            <a:spLocks noGrp="1"/>
          </p:cNvSpPr>
          <p:nvPr>
            <p:ph type="title"/>
          </p:nvPr>
        </p:nvSpPr>
        <p:spPr/>
        <p:txBody>
          <a:bodyPr/>
          <a:lstStyle/>
          <a:p>
            <a:r>
              <a:rPr lang="en-US" dirty="0" smtClean="0"/>
              <a:t>Terms and definitions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Shoah</a:t>
            </a:r>
            <a:r>
              <a:rPr lang="en-US" dirty="0" smtClean="0"/>
              <a:t>: Hebrew word, which means “calamity” </a:t>
            </a:r>
          </a:p>
          <a:p>
            <a:endParaRPr lang="en-US" dirty="0" smtClean="0"/>
          </a:p>
          <a:p>
            <a:endParaRPr lang="en-US" dirty="0" smtClean="0"/>
          </a:p>
          <a:p>
            <a:endParaRPr lang="en-US" dirty="0" smtClean="0"/>
          </a:p>
          <a:p>
            <a:r>
              <a:rPr lang="en-US" dirty="0" smtClean="0"/>
              <a:t>“Final Solution”: Phrase the Nazis used, a euphemism  </a:t>
            </a:r>
            <a:endParaRPr lang="en-US" dirty="0"/>
          </a:p>
        </p:txBody>
      </p:sp>
      <p:sp>
        <p:nvSpPr>
          <p:cNvPr id="3" name="Title 2"/>
          <p:cNvSpPr>
            <a:spLocks noGrp="1"/>
          </p:cNvSpPr>
          <p:nvPr>
            <p:ph type="title"/>
          </p:nvPr>
        </p:nvSpPr>
        <p:spPr/>
        <p:txBody>
          <a:bodyPr/>
          <a:lstStyle/>
          <a:p>
            <a:r>
              <a:rPr lang="en-US" dirty="0" smtClean="0"/>
              <a:t>Other names for the Holocaust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How can we explain why ordinary people participated in the mass murder of millions of children, women, and men?</a:t>
            </a:r>
          </a:p>
          <a:p>
            <a:endParaRPr lang="en-US" dirty="0" smtClean="0"/>
          </a:p>
          <a:p>
            <a:endParaRPr lang="en-US" dirty="0" smtClean="0"/>
          </a:p>
          <a:p>
            <a:r>
              <a:rPr lang="en-US" dirty="0" smtClean="0"/>
              <a:t>What could have prevented these crimes from taking place? How can we ensure that genocide is prevented in our world today? </a:t>
            </a:r>
          </a:p>
          <a:p>
            <a:endParaRPr lang="en-US" dirty="0" smtClean="0"/>
          </a:p>
          <a:p>
            <a:endParaRPr lang="en-US" dirty="0"/>
          </a:p>
        </p:txBody>
      </p:sp>
      <p:sp>
        <p:nvSpPr>
          <p:cNvPr id="3" name="Title 2"/>
          <p:cNvSpPr>
            <a:spLocks noGrp="1"/>
          </p:cNvSpPr>
          <p:nvPr>
            <p:ph type="title"/>
          </p:nvPr>
        </p:nvSpPr>
        <p:spPr/>
        <p:txBody>
          <a:bodyPr/>
          <a:lstStyle/>
          <a:p>
            <a:r>
              <a:rPr lang="en-US" dirty="0" smtClean="0"/>
              <a:t>Essential Questions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“Ask any survivor and he will tell you, and his children will tell you. He or she who did not live through the event will never know it. And he or she who did live through the event will never reveal it. Not entirely. Not really. Between our memory and its reflection there stands a wall that cannot be pierced.”</a:t>
            </a:r>
          </a:p>
          <a:p>
            <a:pPr lvl="8"/>
            <a:endParaRPr lang="en-US" dirty="0" smtClean="0"/>
          </a:p>
          <a:p>
            <a:pPr lvl="8"/>
            <a:r>
              <a:rPr lang="en-US" dirty="0" smtClean="0"/>
              <a:t>---</a:t>
            </a:r>
            <a:r>
              <a:rPr lang="en-US" dirty="0" err="1" smtClean="0"/>
              <a:t>Elie</a:t>
            </a:r>
            <a:r>
              <a:rPr lang="en-US" dirty="0" smtClean="0"/>
              <a:t> Wiesel, Holocaust survivor </a:t>
            </a:r>
            <a:endParaRPr lang="en-US" dirty="0"/>
          </a:p>
        </p:txBody>
      </p:sp>
      <p:sp>
        <p:nvSpPr>
          <p:cNvPr id="3" name="Title 2"/>
          <p:cNvSpPr>
            <a:spLocks noGrp="1"/>
          </p:cNvSpPr>
          <p:nvPr>
            <p:ph type="title"/>
          </p:nvPr>
        </p:nvSpPr>
        <p:spPr/>
        <p:txBody>
          <a:bodyPr/>
          <a:lstStyle/>
          <a:p>
            <a:r>
              <a:rPr lang="en-US" dirty="0" smtClean="0"/>
              <a:t>A word of caution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Perpetrators: Those who committed the crimes </a:t>
            </a:r>
          </a:p>
          <a:p>
            <a:pPr>
              <a:buNone/>
            </a:pPr>
            <a:endParaRPr lang="en-US" dirty="0" smtClean="0"/>
          </a:p>
          <a:p>
            <a:r>
              <a:rPr lang="en-US" dirty="0" smtClean="0"/>
              <a:t>Collaborators: Those who were not directly involved, but provided the Nazis with information or supplies </a:t>
            </a:r>
          </a:p>
          <a:p>
            <a:endParaRPr lang="en-US" dirty="0" smtClean="0"/>
          </a:p>
          <a:p>
            <a:r>
              <a:rPr lang="en-US" dirty="0" smtClean="0"/>
              <a:t>Bystanders: Those who did not help the Nazis or the victims (the majority of people) </a:t>
            </a:r>
          </a:p>
          <a:p>
            <a:endParaRPr lang="en-US" dirty="0" smtClean="0"/>
          </a:p>
          <a:p>
            <a:r>
              <a:rPr lang="en-US" dirty="0" smtClean="0"/>
              <a:t>“</a:t>
            </a:r>
            <a:r>
              <a:rPr lang="en-US" dirty="0" err="1" smtClean="0"/>
              <a:t>Upstanders</a:t>
            </a:r>
            <a:r>
              <a:rPr lang="en-US" dirty="0" smtClean="0"/>
              <a:t>”/Rescuers: Those who took risks to help victims </a:t>
            </a:r>
          </a:p>
          <a:p>
            <a:pPr lvl="1"/>
            <a:r>
              <a:rPr lang="en-US" dirty="0" smtClean="0"/>
              <a:t>“Righteous Among the Nations” </a:t>
            </a:r>
          </a:p>
          <a:p>
            <a:pPr>
              <a:buNone/>
            </a:pPr>
            <a:endParaRPr lang="en-US" dirty="0" smtClean="0"/>
          </a:p>
          <a:p>
            <a:r>
              <a:rPr lang="en-US" dirty="0" smtClean="0"/>
              <a:t>Victims </a:t>
            </a:r>
            <a:endParaRPr lang="en-US" dirty="0"/>
          </a:p>
        </p:txBody>
      </p:sp>
      <p:sp>
        <p:nvSpPr>
          <p:cNvPr id="3" name="Title 2"/>
          <p:cNvSpPr>
            <a:spLocks noGrp="1"/>
          </p:cNvSpPr>
          <p:nvPr>
            <p:ph type="title"/>
          </p:nvPr>
        </p:nvSpPr>
        <p:spPr/>
        <p:txBody>
          <a:bodyPr/>
          <a:lstStyle/>
          <a:p>
            <a:r>
              <a:rPr lang="en-US" dirty="0" smtClean="0"/>
              <a:t>Who was involved?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Read pg. 250 in your packet. What is the German professor saying?</a:t>
            </a:r>
          </a:p>
          <a:p>
            <a:r>
              <a:rPr lang="en-US" dirty="0" smtClean="0"/>
              <a:t>A poem:</a:t>
            </a:r>
          </a:p>
          <a:p>
            <a:pPr lvl="1">
              <a:buNone/>
            </a:pPr>
            <a:r>
              <a:rPr lang="en-US" dirty="0" smtClean="0"/>
              <a:t>“First they came for the communists, and I didn’t speak out because I wasn’t a communist. </a:t>
            </a:r>
          </a:p>
          <a:p>
            <a:pPr lvl="1">
              <a:buNone/>
            </a:pPr>
            <a:r>
              <a:rPr lang="en-US" dirty="0" smtClean="0"/>
              <a:t>Then they came for the trade unionists, and I didn’t speak out because I wasn’t a trade unionist. </a:t>
            </a:r>
          </a:p>
          <a:p>
            <a:pPr lvl="1">
              <a:buNone/>
            </a:pPr>
            <a:r>
              <a:rPr lang="en-US" dirty="0" smtClean="0"/>
              <a:t>Then they came for the Jews, and I didn’t speak out because I wasn’t a Jew. </a:t>
            </a:r>
          </a:p>
          <a:p>
            <a:pPr lvl="1">
              <a:buNone/>
            </a:pPr>
            <a:r>
              <a:rPr lang="en-US" dirty="0" smtClean="0"/>
              <a:t>Then they came for me</a:t>
            </a:r>
          </a:p>
          <a:p>
            <a:pPr lvl="1">
              <a:buNone/>
            </a:pPr>
            <a:r>
              <a:rPr lang="en-US" dirty="0" smtClean="0"/>
              <a:t>And there was no one left to speak out for me.”  </a:t>
            </a:r>
          </a:p>
          <a:p>
            <a:pPr lvl="1">
              <a:buNone/>
            </a:pPr>
            <a:r>
              <a:rPr lang="en-US" dirty="0" smtClean="0"/>
              <a:t>			--Martin </a:t>
            </a:r>
            <a:r>
              <a:rPr lang="en-US" dirty="0" err="1" smtClean="0"/>
              <a:t>Niemoller</a:t>
            </a:r>
            <a:r>
              <a:rPr lang="en-US" dirty="0" smtClean="0"/>
              <a:t>, German pastor </a:t>
            </a:r>
            <a:endParaRPr lang="en-US" dirty="0"/>
          </a:p>
        </p:txBody>
      </p:sp>
      <p:sp>
        <p:nvSpPr>
          <p:cNvPr id="3" name="Title 2"/>
          <p:cNvSpPr>
            <a:spLocks noGrp="1"/>
          </p:cNvSpPr>
          <p:nvPr>
            <p:ph type="title"/>
          </p:nvPr>
        </p:nvSpPr>
        <p:spPr/>
        <p:txBody>
          <a:bodyPr/>
          <a:lstStyle/>
          <a:p>
            <a:r>
              <a:rPr lang="en-US" dirty="0" smtClean="0"/>
              <a:t>The Holocaust occurred in stages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Definition </a:t>
            </a:r>
          </a:p>
          <a:p>
            <a:r>
              <a:rPr lang="en-US" dirty="0" smtClean="0"/>
              <a:t>Isolation </a:t>
            </a:r>
          </a:p>
          <a:p>
            <a:r>
              <a:rPr lang="en-US" dirty="0" smtClean="0"/>
              <a:t>Emigration </a:t>
            </a:r>
          </a:p>
          <a:p>
            <a:r>
              <a:rPr lang="en-US" dirty="0" err="1" smtClean="0"/>
              <a:t>Ghettoization</a:t>
            </a:r>
            <a:r>
              <a:rPr lang="en-US" dirty="0" smtClean="0"/>
              <a:t> </a:t>
            </a:r>
          </a:p>
          <a:p>
            <a:r>
              <a:rPr lang="en-US" dirty="0" smtClean="0"/>
              <a:t>Deportation </a:t>
            </a:r>
          </a:p>
          <a:p>
            <a:r>
              <a:rPr lang="en-US" dirty="0" smtClean="0"/>
              <a:t>Mass murder</a:t>
            </a:r>
          </a:p>
          <a:p>
            <a:endParaRPr lang="en-US" dirty="0" smtClean="0"/>
          </a:p>
          <a:p>
            <a:r>
              <a:rPr lang="en-US" dirty="0" smtClean="0"/>
              <a:t>Fill out the chart on pg. 241.  </a:t>
            </a:r>
            <a:endParaRPr lang="en-US" dirty="0"/>
          </a:p>
        </p:txBody>
      </p:sp>
      <p:sp>
        <p:nvSpPr>
          <p:cNvPr id="3" name="Title 2"/>
          <p:cNvSpPr>
            <a:spLocks noGrp="1"/>
          </p:cNvSpPr>
          <p:nvPr>
            <p:ph type="title"/>
          </p:nvPr>
        </p:nvSpPr>
        <p:spPr/>
        <p:txBody>
          <a:bodyPr>
            <a:normAutofit fontScale="90000"/>
          </a:bodyPr>
          <a:lstStyle/>
          <a:p>
            <a:r>
              <a:rPr lang="en-US" dirty="0" smtClean="0"/>
              <a:t>Raul </a:t>
            </a:r>
            <a:r>
              <a:rPr lang="en-US" dirty="0" err="1" smtClean="0"/>
              <a:t>Hilberg’s</a:t>
            </a:r>
            <a:r>
              <a:rPr lang="en-US" dirty="0" smtClean="0"/>
              <a:t> Stages of Mass Murder</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Paper.thmx</Template>
  <TotalTime>8571</TotalTime>
  <Words>1159</Words>
  <Application>Microsoft Macintosh PowerPoint</Application>
  <PresentationFormat>On-screen Show (4:3)</PresentationFormat>
  <Paragraphs>145</Paragraphs>
  <Slides>26</Slides>
  <Notes>0</Notes>
  <HiddenSlides>0</HiddenSlides>
  <MMClips>0</MMClips>
  <ScaleCrop>false</ScaleCrop>
  <HeadingPairs>
    <vt:vector size="4" baseType="variant">
      <vt:variant>
        <vt:lpstr>Design Template</vt:lpstr>
      </vt:variant>
      <vt:variant>
        <vt:i4>1</vt:i4>
      </vt:variant>
      <vt:variant>
        <vt:lpstr>Slide Titles</vt:lpstr>
      </vt:variant>
      <vt:variant>
        <vt:i4>26</vt:i4>
      </vt:variant>
    </vt:vector>
  </HeadingPairs>
  <TitlesOfParts>
    <vt:vector size="27" baseType="lpstr">
      <vt:lpstr>Paper</vt:lpstr>
      <vt:lpstr>The Holocaust </vt:lpstr>
      <vt:lpstr>Journal #31</vt:lpstr>
      <vt:lpstr>Terms and definitions </vt:lpstr>
      <vt:lpstr>Other names for the Holocaust </vt:lpstr>
      <vt:lpstr>Essential Questions </vt:lpstr>
      <vt:lpstr>A word of caution </vt:lpstr>
      <vt:lpstr>Who was involved? </vt:lpstr>
      <vt:lpstr>The Holocaust occurred in stages </vt:lpstr>
      <vt:lpstr>Raul Hilberg’s Stages of Mass Murder</vt:lpstr>
      <vt:lpstr>Definition </vt:lpstr>
      <vt:lpstr>Isolation </vt:lpstr>
      <vt:lpstr>Emigration </vt:lpstr>
      <vt:lpstr>Ghettoization </vt:lpstr>
      <vt:lpstr>Shift to bureaucratic, systematic murder </vt:lpstr>
      <vt:lpstr>Journal #32 </vt:lpstr>
      <vt:lpstr>Deportation </vt:lpstr>
      <vt:lpstr>The camps </vt:lpstr>
      <vt:lpstr>Mass Murder </vt:lpstr>
      <vt:lpstr>Resistance </vt:lpstr>
      <vt:lpstr>Essential Questions </vt:lpstr>
      <vt:lpstr>For your reading, think about:</vt:lpstr>
      <vt:lpstr>Journal #33</vt:lpstr>
      <vt:lpstr>Aftermath </vt:lpstr>
      <vt:lpstr>Slide 24</vt:lpstr>
      <vt:lpstr>Nuremberg Defendants </vt:lpstr>
      <vt:lpstr>Slide 26</vt:lpstr>
    </vt:vector>
  </TitlesOfParts>
  <Company>VRHS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Holocaust </dc:title>
  <dc:creator>Allison Hopkins</dc:creator>
  <cp:lastModifiedBy>Allison Hopkins</cp:lastModifiedBy>
  <cp:revision>87</cp:revision>
  <dcterms:created xsi:type="dcterms:W3CDTF">2011-11-03T14:20:49Z</dcterms:created>
  <dcterms:modified xsi:type="dcterms:W3CDTF">2011-11-09T13:12:05Z</dcterms:modified>
</cp:coreProperties>
</file>